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66" r:id="rId5"/>
    <p:sldId id="264" r:id="rId6"/>
    <p:sldId id="265" r:id="rId7"/>
    <p:sldId id="268" r:id="rId8"/>
    <p:sldId id="263" r:id="rId9"/>
    <p:sldId id="269" r:id="rId10"/>
    <p:sldId id="270" r:id="rId11"/>
    <p:sldId id="27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15" autoAdjust="0"/>
    <p:restoredTop sz="86477" autoAdjust="0"/>
  </p:normalViewPr>
  <p:slideViewPr>
    <p:cSldViewPr>
      <p:cViewPr varScale="1">
        <p:scale>
          <a:sx n="63" d="100"/>
          <a:sy n="63" d="100"/>
        </p:scale>
        <p:origin x="-134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5.9431524547803809E-2"/>
          <c:y val="5.9113300492610911E-2"/>
          <c:w val="0.88372093023255893"/>
          <c:h val="0.83004926108374488"/>
        </c:manualLayout>
      </c:layout>
      <c:lineChart>
        <c:grouping val="standard"/>
        <c:ser>
          <c:idx val="0"/>
          <c:order val="0"/>
          <c:tx>
            <c:strRef>
              <c:f>Sheet1!$A$2</c:f>
              <c:strCache>
                <c:ptCount val="1"/>
                <c:pt idx="0">
                  <c:v>East</c:v>
                </c:pt>
              </c:strCache>
            </c:strRef>
          </c:tx>
          <c:spPr>
            <a:ln w="25400">
              <a:solidFill>
                <a:srgbClr val="010000"/>
              </a:solidFill>
              <a:prstDash val="solid"/>
            </a:ln>
          </c:spPr>
          <c:marker>
            <c:symbol val="none"/>
          </c:marker>
          <c:cat>
            <c:strRef>
              <c:f>Sheet1!$B$1:$F$1</c:f>
              <c:strCache>
                <c:ptCount val="5"/>
                <c:pt idx="0">
                  <c:v>1st Qtr</c:v>
                </c:pt>
                <c:pt idx="1">
                  <c:v>Year One</c:v>
                </c:pt>
                <c:pt idx="2">
                  <c:v>Year 2</c:v>
                </c:pt>
                <c:pt idx="3">
                  <c:v>Year 5</c:v>
                </c:pt>
                <c:pt idx="4">
                  <c:v>Year 10</c:v>
                </c:pt>
              </c:strCache>
            </c:strRef>
          </c:cat>
          <c:val>
            <c:numRef>
              <c:f>Sheet1!$B$2:$F$2</c:f>
              <c:numCache>
                <c:formatCode>General</c:formatCode>
                <c:ptCount val="5"/>
                <c:pt idx="0">
                  <c:v>1.8</c:v>
                </c:pt>
                <c:pt idx="1">
                  <c:v>5.2</c:v>
                </c:pt>
                <c:pt idx="2">
                  <c:v>26</c:v>
                </c:pt>
                <c:pt idx="3">
                  <c:v>53.4</c:v>
                </c:pt>
                <c:pt idx="4">
                  <c:v>46.1</c:v>
                </c:pt>
              </c:numCache>
            </c:numRef>
          </c:val>
          <c:smooth val="1"/>
        </c:ser>
        <c:ser>
          <c:idx val="1"/>
          <c:order val="1"/>
          <c:tx>
            <c:strRef>
              <c:f>Sheet1!$A$3</c:f>
              <c:strCache>
                <c:ptCount val="1"/>
                <c:pt idx="0">
                  <c:v>West</c:v>
                </c:pt>
              </c:strCache>
            </c:strRef>
          </c:tx>
          <c:spPr>
            <a:ln w="25400">
              <a:solidFill>
                <a:srgbClr val="010000"/>
              </a:solidFill>
              <a:prstDash val="solid"/>
            </a:ln>
          </c:spPr>
          <c:marker>
            <c:symbol val="none"/>
          </c:marker>
          <c:cat>
            <c:strRef>
              <c:f>Sheet1!$B$1:$F$1</c:f>
              <c:strCache>
                <c:ptCount val="5"/>
                <c:pt idx="0">
                  <c:v>1st Qtr</c:v>
                </c:pt>
                <c:pt idx="1">
                  <c:v>Year One</c:v>
                </c:pt>
                <c:pt idx="2">
                  <c:v>Year 2</c:v>
                </c:pt>
                <c:pt idx="3">
                  <c:v>Year 5</c:v>
                </c:pt>
                <c:pt idx="4">
                  <c:v>Year 10</c:v>
                </c:pt>
              </c:strCache>
            </c:strRef>
          </c:cat>
          <c:val>
            <c:numRef>
              <c:f>Sheet1!$B$3:$F$3</c:f>
              <c:numCache>
                <c:formatCode>General</c:formatCode>
                <c:ptCount val="5"/>
                <c:pt idx="0">
                  <c:v>3.2</c:v>
                </c:pt>
                <c:pt idx="1">
                  <c:v>47.7</c:v>
                </c:pt>
                <c:pt idx="2">
                  <c:v>19.5</c:v>
                </c:pt>
                <c:pt idx="3">
                  <c:v>10.200000000000001</c:v>
                </c:pt>
                <c:pt idx="4">
                  <c:v>8.9</c:v>
                </c:pt>
              </c:numCache>
            </c:numRef>
          </c:val>
          <c:smooth val="1"/>
        </c:ser>
        <c:ser>
          <c:idx val="2"/>
          <c:order val="2"/>
          <c:tx>
            <c:strRef>
              <c:f>Sheet1!$A$4</c:f>
              <c:strCache>
                <c:ptCount val="1"/>
                <c:pt idx="0">
                  <c:v>North</c:v>
                </c:pt>
              </c:strCache>
            </c:strRef>
          </c:tx>
          <c:spPr>
            <a:ln w="25400">
              <a:solidFill>
                <a:srgbClr val="010000"/>
              </a:solidFill>
              <a:prstDash val="solid"/>
            </a:ln>
          </c:spPr>
          <c:marker>
            <c:symbol val="none"/>
          </c:marker>
          <c:cat>
            <c:strRef>
              <c:f>Sheet1!$B$1:$F$1</c:f>
              <c:strCache>
                <c:ptCount val="5"/>
                <c:pt idx="0">
                  <c:v>1st Qtr</c:v>
                </c:pt>
                <c:pt idx="1">
                  <c:v>Year One</c:v>
                </c:pt>
                <c:pt idx="2">
                  <c:v>Year 2</c:v>
                </c:pt>
                <c:pt idx="3">
                  <c:v>Year 5</c:v>
                </c:pt>
                <c:pt idx="4">
                  <c:v>Year 10</c:v>
                </c:pt>
              </c:strCache>
            </c:strRef>
          </c:cat>
          <c:val>
            <c:numRef>
              <c:f>Sheet1!$B$4:$F$4</c:f>
              <c:numCache>
                <c:formatCode>General</c:formatCode>
                <c:ptCount val="5"/>
                <c:pt idx="0">
                  <c:v>2.7</c:v>
                </c:pt>
                <c:pt idx="1">
                  <c:v>16.8</c:v>
                </c:pt>
                <c:pt idx="2">
                  <c:v>53.9</c:v>
                </c:pt>
                <c:pt idx="3">
                  <c:v>24.8</c:v>
                </c:pt>
                <c:pt idx="4">
                  <c:v>15.5</c:v>
                </c:pt>
              </c:numCache>
            </c:numRef>
          </c:val>
          <c:smooth val="1"/>
        </c:ser>
        <c:ser>
          <c:idx val="3"/>
          <c:order val="3"/>
          <c:tx>
            <c:strRef>
              <c:f>Sheet1!$A$5</c:f>
              <c:strCache>
                <c:ptCount val="1"/>
                <c:pt idx="0">
                  <c:v>0</c:v>
                </c:pt>
              </c:strCache>
            </c:strRef>
          </c:tx>
          <c:spPr>
            <a:ln w="12700">
              <a:solidFill>
                <a:srgbClr val="010000"/>
              </a:solidFill>
              <a:prstDash val="lgDash"/>
            </a:ln>
          </c:spPr>
          <c:marker>
            <c:symbol val="none"/>
          </c:marker>
          <c:cat>
            <c:strRef>
              <c:f>Sheet1!$B$1:$F$1</c:f>
              <c:strCache>
                <c:ptCount val="5"/>
                <c:pt idx="0">
                  <c:v>1st Qtr</c:v>
                </c:pt>
                <c:pt idx="1">
                  <c:v>Year One</c:v>
                </c:pt>
                <c:pt idx="2">
                  <c:v>Year 2</c:v>
                </c:pt>
                <c:pt idx="3">
                  <c:v>Year 5</c:v>
                </c:pt>
                <c:pt idx="4">
                  <c:v>Year 10</c:v>
                </c:pt>
              </c:strCache>
            </c:strRef>
          </c:cat>
          <c:val>
            <c:numRef>
              <c:f>Sheet1!$B$5:$F$5</c:f>
              <c:numCache>
                <c:formatCode>General</c:formatCode>
                <c:ptCount val="5"/>
                <c:pt idx="1">
                  <c:v>5</c:v>
                </c:pt>
                <c:pt idx="2">
                  <c:v>10</c:v>
                </c:pt>
                <c:pt idx="3">
                  <c:v>20</c:v>
                </c:pt>
                <c:pt idx="4">
                  <c:v>50</c:v>
                </c:pt>
              </c:numCache>
            </c:numRef>
          </c:val>
          <c:smooth val="1"/>
        </c:ser>
        <c:marker val="1"/>
        <c:axId val="104506112"/>
        <c:axId val="104507648"/>
      </c:lineChart>
      <c:catAx>
        <c:axId val="104506112"/>
        <c:scaling>
          <c:orientation val="minMax"/>
        </c:scaling>
        <c:axPos val="b"/>
        <c:numFmt formatCode="General" sourceLinked="1"/>
        <c:majorTickMark val="cross"/>
        <c:tickLblPos val="nextTo"/>
        <c:spPr>
          <a:ln w="3175">
            <a:solidFill>
              <a:srgbClr val="000000"/>
            </a:solidFill>
            <a:prstDash val="solid"/>
          </a:ln>
        </c:spPr>
        <c:txPr>
          <a:bodyPr rot="0" vert="horz"/>
          <a:lstStyle/>
          <a:p>
            <a:pPr>
              <a:defRPr baseline="0">
                <a:solidFill>
                  <a:schemeClr val="bg1"/>
                </a:solidFill>
              </a:defRPr>
            </a:pPr>
            <a:endParaRPr lang="en-US"/>
          </a:p>
        </c:txPr>
        <c:crossAx val="104507648"/>
        <c:crosses val="autoZero"/>
        <c:lblAlgn val="ctr"/>
        <c:lblOffset val="100"/>
        <c:tickLblSkip val="1"/>
        <c:tickMarkSkip val="1"/>
      </c:catAx>
      <c:valAx>
        <c:axId val="104507648"/>
        <c:scaling>
          <c:orientation val="minMax"/>
        </c:scaling>
        <c:axPos val="l"/>
        <c:numFmt formatCode="General" sourceLinked="1"/>
        <c:majorTickMark val="cross"/>
        <c:tickLblPos val="nextTo"/>
        <c:spPr>
          <a:ln w="3175">
            <a:solidFill>
              <a:srgbClr val="000000"/>
            </a:solidFill>
            <a:prstDash val="solid"/>
          </a:ln>
        </c:spPr>
        <c:txPr>
          <a:bodyPr rot="0" vert="horz"/>
          <a:lstStyle/>
          <a:p>
            <a:pPr>
              <a:defRPr>
                <a:solidFill>
                  <a:schemeClr val="bg1"/>
                </a:solidFill>
              </a:defRPr>
            </a:pPr>
            <a:endParaRPr lang="en-US"/>
          </a:p>
        </c:txPr>
        <c:crossAx val="104506112"/>
        <c:crosses val="autoZero"/>
        <c:crossBetween val="midCat"/>
      </c:valAx>
      <c:spPr>
        <a:solidFill>
          <a:srgbClr val="EEECE1">
            <a:alpha val="36000"/>
          </a:srgbClr>
        </a:solidFill>
        <a:ln w="25400">
          <a:noFill/>
        </a:ln>
      </c:spPr>
    </c:plotArea>
    <c:plotVisOnly val="1"/>
    <c:dispBlanksAs val="gap"/>
  </c:chart>
  <c:spPr>
    <a:noFill/>
    <a:ln>
      <a:noFill/>
    </a:ln>
  </c:spPr>
  <c:txPr>
    <a:bodyPr/>
    <a:lstStyle/>
    <a:p>
      <a:pPr>
        <a:defRPr sz="1000" b="0" i="0" u="none" strike="noStrike" baseline="0">
          <a:solidFill>
            <a:schemeClr val="tx1"/>
          </a:solidFill>
          <a:latin typeface="Arial"/>
          <a:ea typeface="Arial"/>
          <a:cs typeface="Arial"/>
        </a:defRPr>
      </a:pPr>
      <a:endParaRPr lang="en-US"/>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0.09175</cdr:x>
      <cdr:y>0.11825</cdr:y>
    </cdr:from>
    <cdr:to>
      <cdr:x>0.1035</cdr:x>
      <cdr:y>0.1995</cdr:y>
    </cdr:to>
    <cdr:sp macro="" textlink="">
      <cdr:nvSpPr>
        <cdr:cNvPr id="1025" name="Text Box 1"/>
        <cdr:cNvSpPr txBox="1">
          <a:spLocks xmlns:a="http://schemas.openxmlformats.org/drawingml/2006/main" noChangeArrowheads="1"/>
        </cdr:cNvSpPr>
      </cdr:nvSpPr>
      <cdr:spPr bwMode="auto">
        <a:xfrm xmlns:a="http://schemas.openxmlformats.org/drawingml/2006/main">
          <a:off x="676413" y="457290"/>
          <a:ext cx="86625" cy="314206"/>
        </a:xfrm>
        <a:prstGeom xmlns:a="http://schemas.openxmlformats.org/drawingml/2006/main" prst="rect">
          <a:avLst/>
        </a:prstGeom>
        <a:noFill xmlns:a="http://schemas.openxmlformats.org/drawingml/2006/main"/>
        <a:ln xmlns:a="http://schemas.openxmlformats.org/drawingml/2006/main" w="9525">
          <a:noFill/>
          <a:miter lim="800000"/>
          <a:headEnd/>
          <a:tailEnd/>
        </a:ln>
      </cdr:spPr>
    </cdr:sp>
  </cdr:relSizeAnchor>
  <cdr:relSizeAnchor xmlns:cdr="http://schemas.openxmlformats.org/drawingml/2006/chartDrawing">
    <cdr:from>
      <cdr:x>0.06625</cdr:x>
      <cdr:y>0.69575</cdr:y>
    </cdr:from>
    <cdr:to>
      <cdr:x>0.48225</cdr:x>
      <cdr:y>0.79425</cdr:y>
    </cdr:to>
    <cdr:sp macro="" textlink="">
      <cdr:nvSpPr>
        <cdr:cNvPr id="1026" name="Text Box 2"/>
        <cdr:cNvSpPr txBox="1">
          <a:spLocks xmlns:a="http://schemas.openxmlformats.org/drawingml/2006/main" noChangeArrowheads="1"/>
        </cdr:cNvSpPr>
      </cdr:nvSpPr>
      <cdr:spPr bwMode="auto">
        <a:xfrm xmlns:a="http://schemas.openxmlformats.org/drawingml/2006/main">
          <a:off x="488418" y="2690570"/>
          <a:ext cx="3066898" cy="38091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en-GB" sz="1200" b="1" i="0" u="none" strike="noStrike" baseline="0" dirty="0">
              <a:solidFill>
                <a:srgbClr val="000000"/>
              </a:solidFill>
              <a:latin typeface="Arial"/>
              <a:cs typeface="Arial"/>
            </a:rPr>
            <a:t>Phase 1 Creating the debate</a:t>
          </a:r>
        </a:p>
        <a:p xmlns:a="http://schemas.openxmlformats.org/drawingml/2006/main">
          <a:pPr algn="l" rtl="0">
            <a:defRPr sz="1000"/>
          </a:pPr>
          <a:endParaRPr lang="en-GB" sz="1200" b="1" i="0" u="none" strike="noStrike" baseline="0" dirty="0">
            <a:solidFill>
              <a:srgbClr val="000000"/>
            </a:solidFill>
            <a:latin typeface="Arial"/>
            <a:cs typeface="Arial"/>
          </a:endParaRPr>
        </a:p>
      </cdr:txBody>
    </cdr:sp>
  </cdr:relSizeAnchor>
  <cdr:relSizeAnchor xmlns:cdr="http://schemas.openxmlformats.org/drawingml/2006/chartDrawing">
    <cdr:from>
      <cdr:x>0.213</cdr:x>
      <cdr:y>0.50175</cdr:y>
    </cdr:from>
    <cdr:to>
      <cdr:x>0.57979</cdr:x>
      <cdr:y>0.60025</cdr:y>
    </cdr:to>
    <cdr:sp macro="" textlink="">
      <cdr:nvSpPr>
        <cdr:cNvPr id="1027" name="Text Box 3"/>
        <cdr:cNvSpPr txBox="1">
          <a:spLocks xmlns:a="http://schemas.openxmlformats.org/drawingml/2006/main" noChangeArrowheads="1"/>
        </cdr:cNvSpPr>
      </cdr:nvSpPr>
      <cdr:spPr bwMode="auto">
        <a:xfrm xmlns:a="http://schemas.openxmlformats.org/drawingml/2006/main">
          <a:off x="800844" y="1005537"/>
          <a:ext cx="1379085" cy="19740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en-GB" sz="800" b="1" i="0" u="none" strike="noStrike" baseline="0" dirty="0">
              <a:solidFill>
                <a:srgbClr val="000000"/>
              </a:solidFill>
              <a:latin typeface="Arial"/>
              <a:cs typeface="Arial"/>
            </a:rPr>
            <a:t>Phase 2 Influencing opinion</a:t>
          </a:r>
        </a:p>
      </cdr:txBody>
    </cdr:sp>
  </cdr:relSizeAnchor>
  <cdr:relSizeAnchor xmlns:cdr="http://schemas.openxmlformats.org/drawingml/2006/chartDrawing">
    <cdr:from>
      <cdr:x>0.46925</cdr:x>
      <cdr:y>0.349</cdr:y>
    </cdr:from>
    <cdr:to>
      <cdr:x>0.88331</cdr:x>
      <cdr:y>0.445</cdr:y>
    </cdr:to>
    <cdr:sp macro="" textlink="">
      <cdr:nvSpPr>
        <cdr:cNvPr id="1028" name="Text Box 4"/>
        <cdr:cNvSpPr txBox="1">
          <a:spLocks xmlns:a="http://schemas.openxmlformats.org/drawingml/2006/main" noChangeArrowheads="1"/>
        </cdr:cNvSpPr>
      </cdr:nvSpPr>
      <cdr:spPr bwMode="auto">
        <a:xfrm xmlns:a="http://schemas.openxmlformats.org/drawingml/2006/main">
          <a:off x="1764303" y="699417"/>
          <a:ext cx="1556798" cy="19239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en-GB" sz="800" b="1" i="0" u="none" strike="noStrike" baseline="0" dirty="0">
              <a:solidFill>
                <a:srgbClr val="000000"/>
              </a:solidFill>
              <a:latin typeface="Arial"/>
              <a:cs typeface="Arial"/>
            </a:rPr>
            <a:t>Phase 3 Measurable results</a:t>
          </a:r>
        </a:p>
      </cdr:txBody>
    </cdr:sp>
  </cdr:relSizeAnchor>
  <cdr:relSizeAnchor xmlns:cdr="http://schemas.openxmlformats.org/drawingml/2006/chartDrawing">
    <cdr:from>
      <cdr:x>0.65125</cdr:x>
      <cdr:y>0.20125</cdr:y>
    </cdr:from>
    <cdr:to>
      <cdr:x>1</cdr:x>
      <cdr:y>0.33675</cdr:y>
    </cdr:to>
    <cdr:sp macro="" textlink="">
      <cdr:nvSpPr>
        <cdr:cNvPr id="1029" name="Text Box 5"/>
        <cdr:cNvSpPr txBox="1">
          <a:spLocks xmlns:a="http://schemas.openxmlformats.org/drawingml/2006/main" noChangeArrowheads="1"/>
        </cdr:cNvSpPr>
      </cdr:nvSpPr>
      <cdr:spPr bwMode="auto">
        <a:xfrm xmlns:a="http://schemas.openxmlformats.org/drawingml/2006/main">
          <a:off x="4808615" y="778264"/>
          <a:ext cx="2571107" cy="5239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en-GB" sz="800" b="1" i="0" u="none" strike="noStrike" baseline="0" dirty="0">
              <a:solidFill>
                <a:srgbClr val="000000"/>
              </a:solidFill>
              <a:latin typeface="Arial"/>
              <a:cs typeface="Arial"/>
            </a:rPr>
            <a:t>Phase 4 Sustainable outcomes</a:t>
          </a:r>
        </a:p>
      </cdr:txBody>
    </cdr:sp>
  </cdr:relSizeAnchor>
  <cdr:relSizeAnchor xmlns:cdr="http://schemas.openxmlformats.org/drawingml/2006/chartDrawing">
    <cdr:from>
      <cdr:x>0.4975</cdr:x>
      <cdr:y>0.50075</cdr:y>
    </cdr:from>
    <cdr:to>
      <cdr:x>0.5</cdr:x>
      <cdr:y>0.53525</cdr:y>
    </cdr:to>
    <cdr:sp macro="" textlink="">
      <cdr:nvSpPr>
        <cdr:cNvPr id="1030" name="Text Box 6"/>
        <cdr:cNvSpPr txBox="1">
          <a:spLocks xmlns:a="http://schemas.openxmlformats.org/drawingml/2006/main" noChangeArrowheads="1"/>
        </cdr:cNvSpPr>
      </cdr:nvSpPr>
      <cdr:spPr bwMode="auto">
        <a:xfrm xmlns:a="http://schemas.openxmlformats.org/drawingml/2006/main">
          <a:off x="3667744" y="1936475"/>
          <a:ext cx="18431" cy="133417"/>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C818C8-3955-44EE-9EC8-38B0609AB608}" type="datetimeFigureOut">
              <a:rPr lang="en-US" smtClean="0"/>
              <a:pPr/>
              <a:t>7/7/2012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818C8-3955-44EE-9EC8-38B0609AB608}" type="datetimeFigureOut">
              <a:rPr lang="en-US" smtClean="0"/>
              <a:pPr/>
              <a:t>7/7/2012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C818C8-3955-44EE-9EC8-38B0609AB608}" type="datetimeFigureOut">
              <a:rPr lang="en-US" smtClean="0"/>
              <a:pPr/>
              <a:t>7/7/2012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C818C8-3955-44EE-9EC8-38B0609AB608}" type="datetimeFigureOut">
              <a:rPr lang="en-US" smtClean="0"/>
              <a:pPr/>
              <a:t>7/7/2012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C818C8-3955-44EE-9EC8-38B0609AB608}" type="datetimeFigureOut">
              <a:rPr lang="en-US" smtClean="0"/>
              <a:pPr/>
              <a:t>7/7/2012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C818C8-3955-44EE-9EC8-38B0609AB608}" type="datetimeFigureOut">
              <a:rPr lang="en-US" smtClean="0"/>
              <a:pPr/>
              <a:t>7/7/2012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C818C8-3955-44EE-9EC8-38B0609AB608}" type="datetimeFigureOut">
              <a:rPr lang="en-US" smtClean="0"/>
              <a:pPr/>
              <a:t>7/7/2012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C818C8-3955-44EE-9EC8-38B0609AB608}" type="datetimeFigureOut">
              <a:rPr lang="en-US" smtClean="0"/>
              <a:pPr/>
              <a:t>7/7/2012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C818C8-3955-44EE-9EC8-38B0609AB608}" type="datetimeFigureOut">
              <a:rPr lang="en-US" smtClean="0"/>
              <a:pPr/>
              <a:t>7/7/2012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818C8-3955-44EE-9EC8-38B0609AB608}" type="datetimeFigureOut">
              <a:rPr lang="en-US" smtClean="0"/>
              <a:pPr/>
              <a:t>7/7/2012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818C8-3955-44EE-9EC8-38B0609AB608}" type="datetimeFigureOut">
              <a:rPr lang="en-US" smtClean="0"/>
              <a:pPr/>
              <a:t>7/7/2012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C529A-7A12-4507-9F65-2CEB3CEFE50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C818C8-3955-44EE-9EC8-38B0609AB608}" type="datetimeFigureOut">
              <a:rPr lang="en-US" smtClean="0"/>
              <a:pPr/>
              <a:t>7/7/2012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FC529A-7A12-4507-9F65-2CEB3CEFE50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_104419.jpg"/>
          <p:cNvPicPr>
            <a:picLocks noChangeAspect="1"/>
          </p:cNvPicPr>
          <p:nvPr/>
        </p:nvPicPr>
        <p:blipFill>
          <a:blip r:embed="rId2" cstate="print">
            <a:duotone>
              <a:prstClr val="black"/>
              <a:srgbClr val="D9C3A5">
                <a:tint val="50000"/>
                <a:satMod val="180000"/>
              </a:srgbClr>
            </a:duotone>
            <a:lum bright="-15000"/>
          </a:blip>
          <a:stretch>
            <a:fillRect/>
          </a:stretch>
        </p:blipFill>
        <p:spPr>
          <a:xfrm>
            <a:off x="0" y="0"/>
            <a:ext cx="10052034" cy="6858000"/>
          </a:xfrm>
          <a:prstGeom prst="rect">
            <a:avLst/>
          </a:prstGeom>
        </p:spPr>
      </p:pic>
      <p:sp>
        <p:nvSpPr>
          <p:cNvPr id="2" name="Title 1"/>
          <p:cNvSpPr>
            <a:spLocks noGrp="1"/>
          </p:cNvSpPr>
          <p:nvPr>
            <p:ph type="ctrTitle"/>
          </p:nvPr>
        </p:nvSpPr>
        <p:spPr>
          <a:xfrm>
            <a:off x="642910" y="1571612"/>
            <a:ext cx="7772400" cy="1470025"/>
          </a:xfrm>
        </p:spPr>
        <p:txBody>
          <a:bodyPr>
            <a:normAutofit fontScale="90000"/>
          </a:bodyPr>
          <a:lstStyle/>
          <a:p>
            <a:r>
              <a:rPr lang="en-US" dirty="0" smtClean="0">
                <a:solidFill>
                  <a:schemeClr val="bg1"/>
                </a:solidFill>
              </a:rPr>
              <a:t>Monitoring by NGOs for marine conservation management </a:t>
            </a:r>
            <a:r>
              <a:rPr lang="en-US" dirty="0" smtClean="0">
                <a:solidFill>
                  <a:schemeClr val="bg1"/>
                </a:solidFill>
              </a:rPr>
              <a:t/>
            </a:r>
            <a:br>
              <a:rPr lang="en-US" dirty="0" smtClean="0">
                <a:solidFill>
                  <a:schemeClr val="bg1"/>
                </a:solidFill>
              </a:rPr>
            </a:br>
            <a:r>
              <a:rPr lang="en-US" dirty="0" smtClean="0">
                <a:solidFill>
                  <a:schemeClr val="bg1"/>
                </a:solidFill>
              </a:rPr>
              <a:t>– </a:t>
            </a:r>
            <a:br>
              <a:rPr lang="en-US" dirty="0" smtClean="0">
                <a:solidFill>
                  <a:schemeClr val="bg1"/>
                </a:solidFill>
              </a:rPr>
            </a:br>
            <a:r>
              <a:rPr lang="en-US" sz="3600" dirty="0" smtClean="0">
                <a:solidFill>
                  <a:schemeClr val="bg1"/>
                </a:solidFill>
              </a:rPr>
              <a:t>examples from Indonesia</a:t>
            </a:r>
            <a:endParaRPr lang="en-US" sz="3600" dirty="0">
              <a:solidFill>
                <a:schemeClr val="bg1"/>
              </a:solidFill>
            </a:endParaRPr>
          </a:p>
        </p:txBody>
      </p:sp>
      <p:sp>
        <p:nvSpPr>
          <p:cNvPr id="3" name="Subtitle 2"/>
          <p:cNvSpPr>
            <a:spLocks noGrp="1"/>
          </p:cNvSpPr>
          <p:nvPr>
            <p:ph type="subTitle" idx="1"/>
          </p:nvPr>
        </p:nvSpPr>
        <p:spPr>
          <a:xfrm>
            <a:off x="1357290" y="4000504"/>
            <a:ext cx="6400800" cy="1752600"/>
          </a:xfrm>
        </p:spPr>
        <p:txBody>
          <a:bodyPr>
            <a:normAutofit/>
          </a:bodyPr>
          <a:lstStyle/>
          <a:p>
            <a:r>
              <a:rPr lang="en-US" sz="2400" b="1" dirty="0" smtClean="0">
                <a:solidFill>
                  <a:srgbClr val="FFFF00"/>
                </a:solidFill>
              </a:rPr>
              <a:t>“The big Grouper in the </a:t>
            </a:r>
            <a:r>
              <a:rPr lang="en-US" sz="2400" b="1" smtClean="0">
                <a:solidFill>
                  <a:srgbClr val="FFFF00"/>
                </a:solidFill>
              </a:rPr>
              <a:t>room”</a:t>
            </a:r>
            <a:endParaRPr lang="en-US" sz="2400" b="1" dirty="0" smtClean="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elly &amp; fish.jpg"/>
          <p:cNvPicPr>
            <a:picLocks noChangeAspect="1"/>
          </p:cNvPicPr>
          <p:nvPr/>
        </p:nvPicPr>
        <p:blipFill>
          <a:blip r:embed="rId2"/>
          <a:stretch>
            <a:fillRect/>
          </a:stretch>
        </p:blipFill>
        <p:spPr>
          <a:xfrm>
            <a:off x="0" y="-1857412"/>
            <a:ext cx="9144000" cy="12192000"/>
          </a:xfrm>
          <a:prstGeom prst="rect">
            <a:avLst/>
          </a:prstGeom>
        </p:spPr>
      </p:pic>
      <p:sp>
        <p:nvSpPr>
          <p:cNvPr id="2" name="Title 1"/>
          <p:cNvSpPr>
            <a:spLocks noGrp="1"/>
          </p:cNvSpPr>
          <p:nvPr>
            <p:ph type="title"/>
          </p:nvPr>
        </p:nvSpPr>
        <p:spPr/>
        <p:txBody>
          <a:bodyPr>
            <a:normAutofit/>
          </a:bodyPr>
          <a:lstStyle/>
          <a:p>
            <a:r>
              <a:rPr lang="en-US" sz="4800" dirty="0" smtClean="0">
                <a:solidFill>
                  <a:srgbClr val="002060"/>
                </a:solidFill>
              </a:rPr>
              <a:t>Disclaimer</a:t>
            </a:r>
            <a:endParaRPr lang="en-US" sz="4800" dirty="0">
              <a:solidFill>
                <a:srgbClr val="002060"/>
              </a:solidFill>
            </a:endParaRPr>
          </a:p>
        </p:txBody>
      </p:sp>
      <p:sp>
        <p:nvSpPr>
          <p:cNvPr id="3" name="Content Placeholder 2"/>
          <p:cNvSpPr>
            <a:spLocks noGrp="1"/>
          </p:cNvSpPr>
          <p:nvPr>
            <p:ph idx="1"/>
          </p:nvPr>
        </p:nvSpPr>
        <p:spPr/>
        <p:txBody>
          <a:bodyPr>
            <a:normAutofit/>
          </a:bodyPr>
          <a:lstStyle/>
          <a:p>
            <a:pPr algn="ctr">
              <a:buNone/>
            </a:pPr>
            <a:r>
              <a:rPr lang="en-US" sz="4000" dirty="0" smtClean="0">
                <a:solidFill>
                  <a:schemeClr val="bg1"/>
                </a:solidFill>
              </a:rPr>
              <a:t>This is a conversation</a:t>
            </a:r>
          </a:p>
          <a:p>
            <a:pPr algn="ctr">
              <a:buNone/>
            </a:pPr>
            <a:r>
              <a:rPr lang="en-US" sz="4000" dirty="0" smtClean="0">
                <a:solidFill>
                  <a:schemeClr val="bg1"/>
                </a:solidFill>
              </a:rPr>
              <a:t>General, no platitudes</a:t>
            </a:r>
          </a:p>
          <a:p>
            <a:pPr algn="ctr">
              <a:buNone/>
            </a:pPr>
            <a:r>
              <a:rPr lang="en-US" sz="4000" dirty="0" smtClean="0">
                <a:solidFill>
                  <a:schemeClr val="bg1"/>
                </a:solidFill>
              </a:rPr>
              <a:t>Some illustrations, no solid data set</a:t>
            </a:r>
          </a:p>
          <a:p>
            <a:pPr algn="ctr">
              <a:buNone/>
            </a:pPr>
            <a:r>
              <a:rPr lang="en-US" sz="4000" dirty="0" smtClean="0">
                <a:solidFill>
                  <a:schemeClr val="bg1"/>
                </a:solidFill>
              </a:rPr>
              <a:t>More questions than answers</a:t>
            </a:r>
          </a:p>
          <a:p>
            <a:pPr algn="ctr"/>
            <a:endParaRPr lang="en-US" sz="4000" dirty="0" smtClean="0">
              <a:solidFill>
                <a:schemeClr val="bg1"/>
              </a:solidFill>
            </a:endParaRPr>
          </a:p>
          <a:p>
            <a:pPr algn="ctr"/>
            <a:endParaRPr lang="en-US" sz="4000" dirty="0" smtClean="0">
              <a:solidFill>
                <a:schemeClr val="bg1"/>
              </a:solidFill>
            </a:endParaRPr>
          </a:p>
          <a:p>
            <a:pPr algn="ctr"/>
            <a:endParaRPr lang="en-US" sz="40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_L7D9851_Tag.jpg"/>
          <p:cNvPicPr>
            <a:picLocks noChangeAspect="1"/>
          </p:cNvPicPr>
          <p:nvPr/>
        </p:nvPicPr>
        <p:blipFill>
          <a:blip r:embed="rId2">
            <a:lum bright="-23000"/>
          </a:blip>
          <a:stretch>
            <a:fillRect/>
          </a:stretch>
        </p:blipFill>
        <p:spPr>
          <a:xfrm>
            <a:off x="-1396244" y="0"/>
            <a:ext cx="10540244" cy="7000900"/>
          </a:xfrm>
          <a:prstGeom prst="rect">
            <a:avLst/>
          </a:prstGeom>
        </p:spPr>
      </p:pic>
      <p:sp>
        <p:nvSpPr>
          <p:cNvPr id="2" name="Title 1"/>
          <p:cNvSpPr>
            <a:spLocks noGrp="1"/>
          </p:cNvSpPr>
          <p:nvPr>
            <p:ph type="title"/>
          </p:nvPr>
        </p:nvSpPr>
        <p:spPr/>
        <p:txBody>
          <a:bodyPr>
            <a:normAutofit fontScale="90000"/>
          </a:bodyPr>
          <a:lstStyle/>
          <a:p>
            <a:r>
              <a:rPr lang="en-US" dirty="0" smtClean="0">
                <a:solidFill>
                  <a:schemeClr val="bg1"/>
                </a:solidFill>
              </a:rPr>
              <a:t>Measuring for marine management</a:t>
            </a:r>
            <a:endParaRPr lang="en-US" dirty="0">
              <a:solidFill>
                <a:schemeClr val="bg1"/>
              </a:solidFill>
            </a:endParaRPr>
          </a:p>
        </p:txBody>
      </p:sp>
      <p:sp>
        <p:nvSpPr>
          <p:cNvPr id="3" name="Content Placeholder 2"/>
          <p:cNvSpPr>
            <a:spLocks noGrp="1"/>
          </p:cNvSpPr>
          <p:nvPr>
            <p:ph idx="1"/>
          </p:nvPr>
        </p:nvSpPr>
        <p:spPr/>
        <p:txBody>
          <a:bodyPr>
            <a:normAutofit fontScale="92500" lnSpcReduction="20000"/>
          </a:bodyPr>
          <a:lstStyle/>
          <a:p>
            <a:r>
              <a:rPr lang="en-US" dirty="0" smtClean="0">
                <a:solidFill>
                  <a:schemeClr val="bg1"/>
                </a:solidFill>
              </a:rPr>
              <a:t>Different objectives – different approaches</a:t>
            </a:r>
          </a:p>
          <a:p>
            <a:pPr lvl="1"/>
            <a:r>
              <a:rPr lang="en-US" dirty="0">
                <a:solidFill>
                  <a:schemeClr val="bg1"/>
                </a:solidFill>
              </a:rPr>
              <a:t>a</a:t>
            </a:r>
            <a:r>
              <a:rPr lang="en-US" dirty="0" smtClean="0">
                <a:solidFill>
                  <a:schemeClr val="bg1"/>
                </a:solidFill>
              </a:rPr>
              <a:t>mbient monitoring</a:t>
            </a:r>
          </a:p>
          <a:p>
            <a:pPr lvl="1"/>
            <a:r>
              <a:rPr lang="en-US" dirty="0" smtClean="0">
                <a:solidFill>
                  <a:schemeClr val="bg1"/>
                </a:solidFill>
              </a:rPr>
              <a:t>management assessment</a:t>
            </a:r>
          </a:p>
          <a:p>
            <a:pPr lvl="1"/>
            <a:r>
              <a:rPr lang="en-US" dirty="0" smtClean="0">
                <a:solidFill>
                  <a:schemeClr val="bg1"/>
                </a:solidFill>
              </a:rPr>
              <a:t>performance measurement </a:t>
            </a:r>
          </a:p>
          <a:p>
            <a:pPr lvl="1"/>
            <a:r>
              <a:rPr lang="en-US" dirty="0" smtClean="0">
                <a:solidFill>
                  <a:schemeClr val="bg1"/>
                </a:solidFill>
              </a:rPr>
              <a:t>impact evaluation </a:t>
            </a:r>
          </a:p>
          <a:p>
            <a:pPr lvl="1"/>
            <a:r>
              <a:rPr lang="en-US" dirty="0" smtClean="0">
                <a:solidFill>
                  <a:schemeClr val="bg1"/>
                </a:solidFill>
              </a:rPr>
              <a:t>systematic review </a:t>
            </a:r>
          </a:p>
          <a:p>
            <a:pPr lvl="1">
              <a:buNone/>
            </a:pPr>
            <a:r>
              <a:rPr lang="en-US" sz="1200" dirty="0" smtClean="0">
                <a:solidFill>
                  <a:schemeClr val="bg1"/>
                </a:solidFill>
              </a:rPr>
              <a:t>(Mascia et al submitted)</a:t>
            </a:r>
          </a:p>
          <a:p>
            <a:pPr>
              <a:buNone/>
            </a:pPr>
            <a:endParaRPr lang="en-US" dirty="0" smtClean="0">
              <a:solidFill>
                <a:schemeClr val="bg1"/>
              </a:solidFill>
            </a:endParaRPr>
          </a:p>
          <a:p>
            <a:pPr>
              <a:buNone/>
            </a:pPr>
            <a:r>
              <a:rPr lang="en-US" dirty="0" smtClean="0">
                <a:solidFill>
                  <a:schemeClr val="bg1"/>
                </a:solidFill>
              </a:rPr>
              <a:t>Conservation Science – understanding how natural world works ~ understanding how action impacts on nature – monitoring for adaptive management</a:t>
            </a:r>
            <a:endParaRPr lang="en-US"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6146.JPG"/>
          <p:cNvPicPr>
            <a:picLocks noChangeAspect="1"/>
          </p:cNvPicPr>
          <p:nvPr/>
        </p:nvPicPr>
        <p:blipFill>
          <a:blip r:embed="rId2"/>
          <a:stretch>
            <a:fillRect/>
          </a:stretch>
        </p:blipFill>
        <p:spPr>
          <a:xfrm>
            <a:off x="-231442" y="0"/>
            <a:ext cx="9606884" cy="6858000"/>
          </a:xfrm>
          <a:prstGeom prst="rect">
            <a:avLst/>
          </a:prstGeom>
        </p:spPr>
      </p:pic>
      <p:sp>
        <p:nvSpPr>
          <p:cNvPr id="2" name="Title 1"/>
          <p:cNvSpPr>
            <a:spLocks noGrp="1"/>
          </p:cNvSpPr>
          <p:nvPr>
            <p:ph type="title"/>
          </p:nvPr>
        </p:nvSpPr>
        <p:spPr/>
        <p:txBody>
          <a:bodyPr>
            <a:normAutofit/>
          </a:bodyPr>
          <a:lstStyle/>
          <a:p>
            <a:r>
              <a:rPr lang="en-US" dirty="0" smtClean="0">
                <a:solidFill>
                  <a:schemeClr val="bg1"/>
                </a:solidFill>
              </a:rPr>
              <a:t>Some common observations</a:t>
            </a:r>
            <a:endParaRPr lang="en-US" dirty="0">
              <a:solidFill>
                <a:schemeClr val="bg1"/>
              </a:solidFill>
            </a:endParaRPr>
          </a:p>
        </p:txBody>
      </p:sp>
      <p:sp>
        <p:nvSpPr>
          <p:cNvPr id="3" name="Content Placeholder 2"/>
          <p:cNvSpPr>
            <a:spLocks noGrp="1"/>
          </p:cNvSpPr>
          <p:nvPr>
            <p:ph idx="1"/>
          </p:nvPr>
        </p:nvSpPr>
        <p:spPr>
          <a:xfrm>
            <a:off x="457200" y="1285860"/>
            <a:ext cx="8229600" cy="4525963"/>
          </a:xfrm>
        </p:spPr>
        <p:txBody>
          <a:bodyPr>
            <a:noAutofit/>
          </a:bodyPr>
          <a:lstStyle/>
          <a:p>
            <a:pPr>
              <a:buNone/>
            </a:pPr>
            <a:r>
              <a:rPr lang="en-US" sz="2000" dirty="0" smtClean="0">
                <a:solidFill>
                  <a:schemeClr val="bg1"/>
                </a:solidFill>
              </a:rPr>
              <a:t>Political relevance – willingness to act – who moved my cheese?</a:t>
            </a:r>
          </a:p>
          <a:p>
            <a:pPr lvl="1"/>
            <a:r>
              <a:rPr lang="en-US" sz="1600" dirty="0" smtClean="0">
                <a:solidFill>
                  <a:schemeClr val="bg1"/>
                </a:solidFill>
              </a:rPr>
              <a:t>Challenge the methods, the application in different setting, the motives</a:t>
            </a:r>
          </a:p>
          <a:p>
            <a:pPr lvl="1"/>
            <a:r>
              <a:rPr lang="en-US" sz="1600" dirty="0" smtClean="0">
                <a:solidFill>
                  <a:schemeClr val="bg1"/>
                </a:solidFill>
              </a:rPr>
              <a:t>High turn over decision makers: repeat arguments</a:t>
            </a:r>
          </a:p>
          <a:p>
            <a:pPr lvl="1"/>
            <a:r>
              <a:rPr lang="en-US" sz="1600" dirty="0" smtClean="0">
                <a:solidFill>
                  <a:schemeClr val="bg1"/>
                </a:solidFill>
              </a:rPr>
              <a:t>Factors outside influence mess up trend: climate change</a:t>
            </a:r>
          </a:p>
          <a:p>
            <a:pPr lvl="1"/>
            <a:r>
              <a:rPr lang="en-US" sz="1600" dirty="0" smtClean="0">
                <a:solidFill>
                  <a:schemeClr val="bg1"/>
                </a:solidFill>
              </a:rPr>
              <a:t>Defeatism over size of the problem</a:t>
            </a:r>
          </a:p>
          <a:p>
            <a:pPr>
              <a:buNone/>
            </a:pPr>
            <a:r>
              <a:rPr lang="en-US" sz="2000" dirty="0" smtClean="0">
                <a:solidFill>
                  <a:schemeClr val="bg1"/>
                </a:solidFill>
              </a:rPr>
              <a:t>Infrastructure and resources – never enough</a:t>
            </a:r>
          </a:p>
          <a:p>
            <a:pPr lvl="1"/>
            <a:r>
              <a:rPr lang="en-US" sz="1600" dirty="0" smtClean="0">
                <a:solidFill>
                  <a:schemeClr val="bg1"/>
                </a:solidFill>
              </a:rPr>
              <a:t>Objective: change behavior but monitoring: ecosystem and target species </a:t>
            </a:r>
          </a:p>
          <a:p>
            <a:pPr lvl="1"/>
            <a:r>
              <a:rPr lang="en-US" sz="1600" dirty="0" smtClean="0">
                <a:solidFill>
                  <a:schemeClr val="bg1"/>
                </a:solidFill>
              </a:rPr>
              <a:t>Presence on the water important regardless objective</a:t>
            </a:r>
          </a:p>
          <a:p>
            <a:pPr lvl="1"/>
            <a:r>
              <a:rPr lang="en-US" sz="1600" dirty="0" smtClean="0">
                <a:solidFill>
                  <a:schemeClr val="bg1"/>
                </a:solidFill>
              </a:rPr>
              <a:t>Safety , comfort of logistics</a:t>
            </a:r>
          </a:p>
          <a:p>
            <a:pPr>
              <a:buNone/>
            </a:pPr>
            <a:r>
              <a:rPr lang="en-US" sz="2000" dirty="0" smtClean="0">
                <a:solidFill>
                  <a:schemeClr val="bg1"/>
                </a:solidFill>
              </a:rPr>
              <a:t>Time and spatial relevance - underestimated</a:t>
            </a:r>
          </a:p>
          <a:p>
            <a:pPr lvl="1"/>
            <a:r>
              <a:rPr lang="en-US" sz="1600" dirty="0" smtClean="0">
                <a:solidFill>
                  <a:schemeClr val="bg1"/>
                </a:solidFill>
              </a:rPr>
              <a:t>Need information now, EIA, local conditions</a:t>
            </a:r>
          </a:p>
          <a:p>
            <a:pPr lvl="1"/>
            <a:r>
              <a:rPr lang="en-US" sz="1600" dirty="0" smtClean="0">
                <a:solidFill>
                  <a:schemeClr val="bg1"/>
                </a:solidFill>
              </a:rPr>
              <a:t>Urgency not clear, shifting baselines</a:t>
            </a:r>
          </a:p>
          <a:p>
            <a:pPr lvl="1"/>
            <a:r>
              <a:rPr lang="en-US" sz="1600" dirty="0" smtClean="0">
                <a:solidFill>
                  <a:schemeClr val="bg1"/>
                </a:solidFill>
              </a:rPr>
              <a:t>Evaluate effect of management too early</a:t>
            </a:r>
          </a:p>
          <a:p>
            <a:pPr lvl="1"/>
            <a:r>
              <a:rPr lang="en-US" sz="1600" dirty="0" smtClean="0">
                <a:solidFill>
                  <a:schemeClr val="bg1"/>
                </a:solidFill>
              </a:rPr>
              <a:t>Extrapolate or aggregate at different scale</a:t>
            </a:r>
          </a:p>
          <a:p>
            <a:pPr lvl="1"/>
            <a:r>
              <a:rPr lang="en-US" sz="1600" dirty="0" smtClean="0">
                <a:solidFill>
                  <a:schemeClr val="bg1"/>
                </a:solidFill>
              </a:rPr>
              <a:t>Perception and attitude based on experience</a:t>
            </a:r>
          </a:p>
          <a:p>
            <a:endParaRPr lang="en-US" sz="2000" dirty="0" smtClean="0">
              <a:solidFill>
                <a:schemeClr val="bg1"/>
              </a:solidFill>
            </a:endParaRPr>
          </a:p>
          <a:p>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_CAG4240-2.jpg"/>
          <p:cNvPicPr>
            <a:picLocks noChangeAspect="1"/>
          </p:cNvPicPr>
          <p:nvPr/>
        </p:nvPicPr>
        <p:blipFill>
          <a:blip r:embed="rId2"/>
          <a:stretch>
            <a:fillRect/>
          </a:stretch>
        </p:blipFill>
        <p:spPr>
          <a:xfrm>
            <a:off x="-1085393" y="0"/>
            <a:ext cx="10781034" cy="7215214"/>
          </a:xfrm>
          <a:prstGeom prst="rect">
            <a:avLst/>
          </a:prstGeom>
        </p:spPr>
      </p:pic>
      <p:sp>
        <p:nvSpPr>
          <p:cNvPr id="2" name="Title 1"/>
          <p:cNvSpPr>
            <a:spLocks noGrp="1"/>
          </p:cNvSpPr>
          <p:nvPr>
            <p:ph type="title"/>
          </p:nvPr>
        </p:nvSpPr>
        <p:spPr>
          <a:xfrm>
            <a:off x="457200" y="273050"/>
            <a:ext cx="6686568" cy="584182"/>
          </a:xfrm>
        </p:spPr>
        <p:txBody>
          <a:bodyPr>
            <a:noAutofit/>
          </a:bodyPr>
          <a:lstStyle/>
          <a:p>
            <a:r>
              <a:rPr lang="en-US" sz="4000" dirty="0" smtClean="0">
                <a:solidFill>
                  <a:schemeClr val="bg1"/>
                </a:solidFill>
              </a:rPr>
              <a:t>Relevance of  Time and Space</a:t>
            </a:r>
            <a:endParaRPr lang="en-US" sz="4000" dirty="0">
              <a:solidFill>
                <a:schemeClr val="bg1"/>
              </a:solidFill>
            </a:endParaRPr>
          </a:p>
        </p:txBody>
      </p:sp>
      <p:sp>
        <p:nvSpPr>
          <p:cNvPr id="4" name="Text Placeholder 3"/>
          <p:cNvSpPr>
            <a:spLocks noGrp="1"/>
          </p:cNvSpPr>
          <p:nvPr>
            <p:ph type="body" sz="half" idx="2"/>
          </p:nvPr>
        </p:nvSpPr>
        <p:spPr>
          <a:xfrm>
            <a:off x="142844" y="1643050"/>
            <a:ext cx="4643470" cy="4929222"/>
          </a:xfrm>
          <a:solidFill>
            <a:schemeClr val="accent1">
              <a:alpha val="51000"/>
            </a:schemeClr>
          </a:solidFill>
        </p:spPr>
        <p:txBody>
          <a:bodyPr>
            <a:noAutofit/>
          </a:bodyPr>
          <a:lstStyle/>
          <a:p>
            <a:r>
              <a:rPr lang="en-US" sz="2400" dirty="0" smtClean="0">
                <a:solidFill>
                  <a:schemeClr val="bg1"/>
                </a:solidFill>
              </a:rPr>
              <a:t>- Data collection  since 2002</a:t>
            </a:r>
          </a:p>
          <a:p>
            <a:pPr>
              <a:buFontTx/>
              <a:buChar char="-"/>
            </a:pPr>
            <a:r>
              <a:rPr lang="en-US" sz="2400" dirty="0" smtClean="0">
                <a:solidFill>
                  <a:schemeClr val="bg1"/>
                </a:solidFill>
              </a:rPr>
              <a:t>Turtles and nests protected from harvesting since 2005</a:t>
            </a:r>
          </a:p>
          <a:p>
            <a:pPr>
              <a:buFontTx/>
              <a:buChar char="-"/>
            </a:pPr>
            <a:r>
              <a:rPr lang="en-US" sz="2400" dirty="0">
                <a:solidFill>
                  <a:schemeClr val="bg1"/>
                </a:solidFill>
              </a:rPr>
              <a:t> </a:t>
            </a:r>
            <a:r>
              <a:rPr lang="en-US" sz="2400" dirty="0" smtClean="0">
                <a:solidFill>
                  <a:schemeClr val="bg1"/>
                </a:solidFill>
              </a:rPr>
              <a:t>Local communities challenge impact of protection</a:t>
            </a:r>
          </a:p>
          <a:p>
            <a:pPr>
              <a:buFontTx/>
              <a:buChar char="-"/>
            </a:pPr>
            <a:r>
              <a:rPr lang="en-US" sz="2400" dirty="0">
                <a:solidFill>
                  <a:schemeClr val="bg1"/>
                </a:solidFill>
              </a:rPr>
              <a:t> </a:t>
            </a:r>
            <a:r>
              <a:rPr lang="en-US" sz="2400" dirty="0" smtClean="0">
                <a:solidFill>
                  <a:schemeClr val="bg1"/>
                </a:solidFill>
              </a:rPr>
              <a:t>Satellite  transmitters added</a:t>
            </a:r>
          </a:p>
          <a:p>
            <a:pPr>
              <a:buFontTx/>
              <a:buChar char="-"/>
            </a:pPr>
            <a:r>
              <a:rPr lang="en-US" sz="2400" dirty="0" smtClean="0">
                <a:solidFill>
                  <a:schemeClr val="bg1"/>
                </a:solidFill>
              </a:rPr>
              <a:t> Incidental by-catch data collected</a:t>
            </a:r>
          </a:p>
          <a:p>
            <a:pPr>
              <a:buFontTx/>
              <a:buChar char="-"/>
            </a:pPr>
            <a:r>
              <a:rPr lang="en-US" sz="2400" dirty="0">
                <a:solidFill>
                  <a:schemeClr val="bg1"/>
                </a:solidFill>
              </a:rPr>
              <a:t> M</a:t>
            </a:r>
            <a:r>
              <a:rPr lang="en-US" sz="2400" dirty="0" smtClean="0">
                <a:solidFill>
                  <a:schemeClr val="bg1"/>
                </a:solidFill>
              </a:rPr>
              <a:t>ore comprehensive information, need for regional protection</a:t>
            </a:r>
          </a:p>
          <a:p>
            <a:pPr>
              <a:buFontTx/>
              <a:buChar char="-"/>
            </a:pPr>
            <a:r>
              <a:rPr lang="en-US" sz="2400" dirty="0" smtClean="0">
                <a:solidFill>
                  <a:schemeClr val="bg1"/>
                </a:solidFill>
              </a:rPr>
              <a:t>Impact maybe 20-30 years from now</a:t>
            </a:r>
          </a:p>
          <a:p>
            <a:endParaRPr lang="en-US" sz="2400" dirty="0">
              <a:solidFill>
                <a:schemeClr val="bg1"/>
              </a:solidFill>
            </a:endParaRPr>
          </a:p>
        </p:txBody>
      </p:sp>
      <p:pic>
        <p:nvPicPr>
          <p:cNvPr id="3074" name="Picture 2"/>
          <p:cNvPicPr>
            <a:picLocks noGrp="1" noChangeAspect="1" noChangeArrowheads="1"/>
          </p:cNvPicPr>
          <p:nvPr>
            <p:ph idx="1"/>
          </p:nvPr>
        </p:nvPicPr>
        <p:blipFill>
          <a:blip r:embed="rId3"/>
          <a:srcRect/>
          <a:stretch>
            <a:fillRect/>
          </a:stretch>
        </p:blipFill>
        <p:spPr bwMode="auto">
          <a:xfrm>
            <a:off x="4547107" y="1643050"/>
            <a:ext cx="4898746" cy="40005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I_231366.jpg"/>
          <p:cNvPicPr>
            <a:picLocks noChangeAspect="1"/>
          </p:cNvPicPr>
          <p:nvPr/>
        </p:nvPicPr>
        <p:blipFill>
          <a:blip r:embed="rId2" cstate="print"/>
          <a:stretch>
            <a:fillRect/>
          </a:stretch>
        </p:blipFill>
        <p:spPr>
          <a:xfrm>
            <a:off x="-903300" y="1"/>
            <a:ext cx="10628486" cy="7072338"/>
          </a:xfrm>
          <a:prstGeom prst="rect">
            <a:avLst/>
          </a:prstGeom>
        </p:spPr>
      </p:pic>
      <p:sp>
        <p:nvSpPr>
          <p:cNvPr id="4" name="Text Placeholder 3"/>
          <p:cNvSpPr>
            <a:spLocks noGrp="1"/>
          </p:cNvSpPr>
          <p:nvPr>
            <p:ph type="body" sz="half" idx="2"/>
          </p:nvPr>
        </p:nvSpPr>
        <p:spPr>
          <a:xfrm>
            <a:off x="285720" y="1285860"/>
            <a:ext cx="4214842" cy="5000660"/>
          </a:xfrm>
          <a:solidFill>
            <a:srgbClr val="FFFF00">
              <a:alpha val="64000"/>
            </a:srgbClr>
          </a:solidFill>
        </p:spPr>
        <p:txBody>
          <a:bodyPr>
            <a:noAutofit/>
          </a:bodyPr>
          <a:lstStyle/>
          <a:p>
            <a:r>
              <a:rPr lang="en-US" sz="2400" dirty="0" smtClean="0"/>
              <a:t>- Indonesian CEDRS aggregates data over species and areas</a:t>
            </a:r>
          </a:p>
          <a:p>
            <a:pPr>
              <a:buFontTx/>
              <a:buChar char="-"/>
            </a:pPr>
            <a:r>
              <a:rPr lang="en-US" sz="2400" dirty="0" smtClean="0"/>
              <a:t>Trends with low variance at national level but low relevance for management at ecological or administrative levels</a:t>
            </a:r>
          </a:p>
          <a:p>
            <a:pPr>
              <a:buFontTx/>
              <a:buChar char="-"/>
            </a:pPr>
            <a:r>
              <a:rPr lang="en-US" sz="2400" dirty="0"/>
              <a:t> </a:t>
            </a:r>
            <a:r>
              <a:rPr lang="en-US" sz="2400" dirty="0" smtClean="0"/>
              <a:t>Most fishers strategize on experience in space and time – type of fishery</a:t>
            </a:r>
          </a:p>
          <a:p>
            <a:pPr>
              <a:buFontTx/>
              <a:buChar char="-"/>
            </a:pPr>
            <a:r>
              <a:rPr lang="en-US" sz="2400" dirty="0" smtClean="0"/>
              <a:t> Collaborative management requires facts &amp; figures at meaningful levels to support arguments for change</a:t>
            </a:r>
          </a:p>
        </p:txBody>
      </p:sp>
      <p:pic>
        <p:nvPicPr>
          <p:cNvPr id="3" name="Picture 2"/>
          <p:cNvPicPr>
            <a:picLocks noChangeAspect="1" noChangeArrowheads="1"/>
          </p:cNvPicPr>
          <p:nvPr/>
        </p:nvPicPr>
        <p:blipFill>
          <a:blip r:embed="rId3"/>
          <a:srcRect/>
          <a:stretch>
            <a:fillRect/>
          </a:stretch>
        </p:blipFill>
        <p:spPr bwMode="auto">
          <a:xfrm>
            <a:off x="4715283" y="1243030"/>
            <a:ext cx="4500187" cy="5043490"/>
          </a:xfrm>
          <a:prstGeom prst="rect">
            <a:avLst/>
          </a:prstGeom>
          <a:noFill/>
          <a:ln w="9525">
            <a:noFill/>
            <a:miter lim="800000"/>
            <a:headEnd/>
            <a:tailEnd/>
          </a:ln>
          <a:effectLst/>
        </p:spPr>
      </p:pic>
      <p:sp>
        <p:nvSpPr>
          <p:cNvPr id="5" name="Title 1"/>
          <p:cNvSpPr>
            <a:spLocks noGrp="1"/>
          </p:cNvSpPr>
          <p:nvPr>
            <p:ph type="title"/>
          </p:nvPr>
        </p:nvSpPr>
        <p:spPr>
          <a:xfrm>
            <a:off x="457200" y="273050"/>
            <a:ext cx="6686568" cy="584182"/>
          </a:xfrm>
        </p:spPr>
        <p:txBody>
          <a:bodyPr>
            <a:noAutofit/>
          </a:bodyPr>
          <a:lstStyle/>
          <a:p>
            <a:r>
              <a:rPr lang="en-US" sz="4000" dirty="0" smtClean="0"/>
              <a:t>Relevance of  Time and Space</a:t>
            </a:r>
            <a:endParaRPr lang="en-US" sz="4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srcRect/>
          <a:stretch>
            <a:fillRect/>
          </a:stretch>
        </p:blipFill>
        <p:spPr bwMode="auto">
          <a:xfrm>
            <a:off x="-773206" y="0"/>
            <a:ext cx="10690412" cy="6858000"/>
          </a:xfrm>
          <a:prstGeom prst="rect">
            <a:avLst/>
          </a:prstGeom>
          <a:noFill/>
          <a:ln w="9525">
            <a:noFill/>
            <a:miter lim="800000"/>
            <a:headEnd/>
            <a:tailEnd/>
          </a:ln>
          <a:effectLst/>
        </p:spPr>
      </p:pic>
      <p:sp>
        <p:nvSpPr>
          <p:cNvPr id="2" name="Title 1"/>
          <p:cNvSpPr>
            <a:spLocks noGrp="1"/>
          </p:cNvSpPr>
          <p:nvPr>
            <p:ph type="title"/>
          </p:nvPr>
        </p:nvSpPr>
        <p:spPr>
          <a:xfrm>
            <a:off x="457200" y="273050"/>
            <a:ext cx="7829576" cy="584182"/>
          </a:xfrm>
        </p:spPr>
        <p:txBody>
          <a:bodyPr>
            <a:noAutofit/>
          </a:bodyPr>
          <a:lstStyle/>
          <a:p>
            <a:r>
              <a:rPr lang="en-US" sz="4000" dirty="0" smtClean="0">
                <a:solidFill>
                  <a:schemeClr val="bg1"/>
                </a:solidFill>
              </a:rPr>
              <a:t>Relevance of logistics and resources</a:t>
            </a:r>
            <a:endParaRPr lang="en-US" sz="4000" dirty="0">
              <a:solidFill>
                <a:schemeClr val="bg1"/>
              </a:solidFill>
            </a:endParaRPr>
          </a:p>
        </p:txBody>
      </p:sp>
      <p:sp>
        <p:nvSpPr>
          <p:cNvPr id="4" name="Text Placeholder 3"/>
          <p:cNvSpPr>
            <a:spLocks noGrp="1"/>
          </p:cNvSpPr>
          <p:nvPr>
            <p:ph type="body" sz="half" idx="2"/>
          </p:nvPr>
        </p:nvSpPr>
        <p:spPr>
          <a:xfrm>
            <a:off x="71406" y="1000108"/>
            <a:ext cx="4000528" cy="5572163"/>
          </a:xfrm>
          <a:solidFill>
            <a:schemeClr val="accent1">
              <a:alpha val="51000"/>
            </a:schemeClr>
          </a:solidFill>
        </p:spPr>
        <p:txBody>
          <a:bodyPr>
            <a:noAutofit/>
          </a:bodyPr>
          <a:lstStyle/>
          <a:p>
            <a:pPr>
              <a:buFontTx/>
              <a:buChar char="-"/>
            </a:pPr>
            <a:r>
              <a:rPr lang="en-US" sz="2400" dirty="0" smtClean="0">
                <a:solidFill>
                  <a:schemeClr val="bg1"/>
                </a:solidFill>
              </a:rPr>
              <a:t>Enforcement  surveillance: Komodo  (1996) and Wakatobi (2006): bombing reduced</a:t>
            </a:r>
          </a:p>
          <a:p>
            <a:pPr>
              <a:buFontTx/>
              <a:buChar char="-"/>
            </a:pPr>
            <a:r>
              <a:rPr lang="en-US" sz="2400" dirty="0" smtClean="0">
                <a:solidFill>
                  <a:schemeClr val="bg1"/>
                </a:solidFill>
              </a:rPr>
              <a:t>  after 2010: Budget for patrol and enforcement reallocated – bombing back in both NPs</a:t>
            </a:r>
          </a:p>
          <a:p>
            <a:pPr>
              <a:buFontTx/>
              <a:buChar char="-"/>
            </a:pPr>
            <a:r>
              <a:rPr lang="en-US" sz="2400" dirty="0" smtClean="0">
                <a:solidFill>
                  <a:schemeClr val="bg1"/>
                </a:solidFill>
              </a:rPr>
              <a:t>Biological and resource use monitoring: occurrence of non-compliance </a:t>
            </a:r>
            <a:r>
              <a:rPr lang="en-US" sz="2400" dirty="0" err="1" smtClean="0">
                <a:solidFill>
                  <a:schemeClr val="bg1"/>
                </a:solidFill>
              </a:rPr>
              <a:t>zonation</a:t>
            </a:r>
            <a:r>
              <a:rPr lang="en-US" sz="2400" dirty="0" smtClean="0">
                <a:solidFill>
                  <a:schemeClr val="bg1"/>
                </a:solidFill>
              </a:rPr>
              <a:t> but spawning aggregations relatively protected during peaks spawning</a:t>
            </a:r>
          </a:p>
          <a:p>
            <a:pPr>
              <a:buFontTx/>
              <a:buChar char="-"/>
            </a:pPr>
            <a:r>
              <a:rPr lang="en-US" sz="2400" dirty="0" smtClean="0">
                <a:solidFill>
                  <a:schemeClr val="bg1"/>
                </a:solidFill>
              </a:rPr>
              <a:t> media outcry incidental action but not systematic</a:t>
            </a:r>
          </a:p>
          <a:p>
            <a:pPr>
              <a:buFontTx/>
              <a:buChar char="-"/>
            </a:pPr>
            <a:endParaRPr lang="en-US" sz="2400" dirty="0" smtClean="0">
              <a:solidFill>
                <a:schemeClr val="bg1"/>
              </a:solidFill>
            </a:endParaRPr>
          </a:p>
          <a:p>
            <a:endParaRPr lang="en-US" sz="2400" dirty="0">
              <a:solidFill>
                <a:schemeClr val="bg1"/>
              </a:solidFill>
            </a:endParaRPr>
          </a:p>
        </p:txBody>
      </p:sp>
      <p:pic>
        <p:nvPicPr>
          <p:cNvPr id="8" name="Chart 1"/>
          <p:cNvPicPr>
            <a:picLocks noGrp="1" noChangeArrowheads="1"/>
          </p:cNvPicPr>
          <p:nvPr>
            <p:ph idx="1"/>
          </p:nvPr>
        </p:nvPicPr>
        <p:blipFill>
          <a:blip r:embed="rId3"/>
          <a:srcRect/>
          <a:stretch>
            <a:fillRect/>
          </a:stretch>
        </p:blipFill>
        <p:spPr bwMode="auto">
          <a:xfrm>
            <a:off x="4286248" y="4357694"/>
            <a:ext cx="4857752" cy="2500306"/>
          </a:xfrm>
          <a:prstGeom prst="rect">
            <a:avLst/>
          </a:prstGeom>
          <a:noFill/>
          <a:ln w="9525">
            <a:noFill/>
            <a:miter lim="800000"/>
            <a:headEnd/>
            <a:tailEnd/>
          </a:ln>
        </p:spPr>
      </p:pic>
      <p:pic>
        <p:nvPicPr>
          <p:cNvPr id="2050" name="Picture 2"/>
          <p:cNvPicPr>
            <a:picLocks noChangeAspect="1" noChangeArrowheads="1"/>
          </p:cNvPicPr>
          <p:nvPr/>
        </p:nvPicPr>
        <p:blipFill>
          <a:blip r:embed="rId4"/>
          <a:srcRect/>
          <a:stretch>
            <a:fillRect/>
          </a:stretch>
        </p:blipFill>
        <p:spPr bwMode="auto">
          <a:xfrm>
            <a:off x="4286248" y="857232"/>
            <a:ext cx="4857752" cy="3463291"/>
          </a:xfrm>
          <a:prstGeom prst="rect">
            <a:avLst/>
          </a:prstGeom>
          <a:noFill/>
          <a:ln w="9525">
            <a:noFill/>
            <a:miter lim="800000"/>
            <a:headEnd/>
            <a:tailEnd/>
          </a:ln>
          <a:effectLst/>
        </p:spPr>
      </p:pic>
      <p:sp>
        <p:nvSpPr>
          <p:cNvPr id="9" name="TextBox 8"/>
          <p:cNvSpPr txBox="1"/>
          <p:nvPr/>
        </p:nvSpPr>
        <p:spPr>
          <a:xfrm>
            <a:off x="7643834" y="1214422"/>
            <a:ext cx="1500166" cy="215444"/>
          </a:xfrm>
          <a:prstGeom prst="rect">
            <a:avLst/>
          </a:prstGeom>
          <a:noFill/>
        </p:spPr>
        <p:txBody>
          <a:bodyPr wrap="square" rtlCol="0">
            <a:spAutoFit/>
          </a:bodyPr>
          <a:lstStyle/>
          <a:p>
            <a:r>
              <a:rPr lang="en-US" sz="800" dirty="0" smtClean="0"/>
              <a:t>Mous ,</a:t>
            </a:r>
            <a:r>
              <a:rPr lang="en-US" sz="800" dirty="0" err="1" smtClean="0"/>
              <a:t>McCorry</a:t>
            </a:r>
            <a:r>
              <a:rPr lang="en-US" sz="800" dirty="0" smtClean="0"/>
              <a:t> &amp; Pet 2007 TNC</a:t>
            </a:r>
            <a:endParaRPr lang="en-US" sz="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Coral Triangle28march2011\communications\fotos\sharkfin wwf.jpg"/>
          <p:cNvPicPr>
            <a:picLocks noChangeAspect="1" noChangeArrowheads="1"/>
          </p:cNvPicPr>
          <p:nvPr/>
        </p:nvPicPr>
        <p:blipFill>
          <a:blip r:embed="rId2" cstate="print">
            <a:lum bright="-31000"/>
          </a:blip>
          <a:srcRect/>
          <a:stretch>
            <a:fillRect/>
          </a:stretch>
        </p:blipFill>
        <p:spPr bwMode="auto">
          <a:xfrm>
            <a:off x="-1071602" y="-357214"/>
            <a:ext cx="11395482" cy="7592990"/>
          </a:xfrm>
          <a:prstGeom prst="rect">
            <a:avLst/>
          </a:prstGeom>
          <a:noFill/>
        </p:spPr>
      </p:pic>
      <p:sp>
        <p:nvSpPr>
          <p:cNvPr id="2" name="Title 1"/>
          <p:cNvSpPr>
            <a:spLocks noGrp="1"/>
          </p:cNvSpPr>
          <p:nvPr>
            <p:ph type="title"/>
          </p:nvPr>
        </p:nvSpPr>
        <p:spPr>
          <a:xfrm>
            <a:off x="214282" y="571480"/>
            <a:ext cx="8229600" cy="571504"/>
          </a:xfrm>
        </p:spPr>
        <p:txBody>
          <a:bodyPr>
            <a:normAutofit fontScale="90000"/>
          </a:bodyPr>
          <a:lstStyle/>
          <a:p>
            <a:r>
              <a:rPr lang="en-US" dirty="0" smtClean="0">
                <a:solidFill>
                  <a:schemeClr val="bg1"/>
                </a:solidFill>
              </a:rPr>
              <a:t>Some lessons</a:t>
            </a:r>
            <a:br>
              <a:rPr lang="en-US" dirty="0" smtClean="0">
                <a:solidFill>
                  <a:schemeClr val="bg1"/>
                </a:solidFill>
              </a:rPr>
            </a:br>
            <a:endParaRPr lang="en-US" dirty="0">
              <a:solidFill>
                <a:schemeClr val="bg1"/>
              </a:solidFill>
            </a:endParaRPr>
          </a:p>
        </p:txBody>
      </p:sp>
      <p:sp>
        <p:nvSpPr>
          <p:cNvPr id="3" name="Content Placeholder 2"/>
          <p:cNvSpPr>
            <a:spLocks noGrp="1"/>
          </p:cNvSpPr>
          <p:nvPr>
            <p:ph idx="1"/>
          </p:nvPr>
        </p:nvSpPr>
        <p:spPr>
          <a:xfrm>
            <a:off x="457200" y="1600200"/>
            <a:ext cx="4043362" cy="4525963"/>
          </a:xfrm>
        </p:spPr>
        <p:txBody>
          <a:bodyPr>
            <a:normAutofit fontScale="92500" lnSpcReduction="10000"/>
          </a:bodyPr>
          <a:lstStyle/>
          <a:p>
            <a:r>
              <a:rPr lang="en-US" dirty="0" smtClean="0">
                <a:solidFill>
                  <a:schemeClr val="bg1"/>
                </a:solidFill>
              </a:rPr>
              <a:t>Adjust communications</a:t>
            </a:r>
          </a:p>
          <a:p>
            <a:r>
              <a:rPr lang="en-US" dirty="0" smtClean="0">
                <a:solidFill>
                  <a:schemeClr val="bg1"/>
                </a:solidFill>
              </a:rPr>
              <a:t>Measure:</a:t>
            </a:r>
          </a:p>
          <a:p>
            <a:pPr lvl="1"/>
            <a:r>
              <a:rPr lang="en-US" dirty="0" smtClean="0">
                <a:solidFill>
                  <a:schemeClr val="bg1"/>
                </a:solidFill>
              </a:rPr>
              <a:t>change in threats from human behavior</a:t>
            </a:r>
          </a:p>
          <a:p>
            <a:pPr lvl="1"/>
            <a:r>
              <a:rPr lang="en-US" dirty="0" smtClean="0">
                <a:solidFill>
                  <a:schemeClr val="bg1"/>
                </a:solidFill>
              </a:rPr>
              <a:t>change in enabling conditions</a:t>
            </a:r>
          </a:p>
          <a:p>
            <a:r>
              <a:rPr lang="en-US" dirty="0" smtClean="0">
                <a:solidFill>
                  <a:schemeClr val="bg1"/>
                </a:solidFill>
              </a:rPr>
              <a:t>Adjust indicators, impact framework</a:t>
            </a: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6450.JPG"/>
          <p:cNvPicPr>
            <a:picLocks noChangeAspect="1"/>
          </p:cNvPicPr>
          <p:nvPr/>
        </p:nvPicPr>
        <p:blipFill>
          <a:blip r:embed="rId2" cstate="print"/>
          <a:stretch>
            <a:fillRect/>
          </a:stretch>
        </p:blipFill>
        <p:spPr>
          <a:xfrm>
            <a:off x="0" y="0"/>
            <a:ext cx="9144000" cy="6858000"/>
          </a:xfrm>
          <a:prstGeom prst="rect">
            <a:avLst/>
          </a:prstGeom>
        </p:spPr>
      </p:pic>
      <p:sp>
        <p:nvSpPr>
          <p:cNvPr id="3" name="Subtitle 2"/>
          <p:cNvSpPr>
            <a:spLocks noGrp="1"/>
          </p:cNvSpPr>
          <p:nvPr>
            <p:ph type="subTitle" idx="1"/>
          </p:nvPr>
        </p:nvSpPr>
        <p:spPr>
          <a:xfrm>
            <a:off x="762000" y="533400"/>
            <a:ext cx="8001000" cy="1752600"/>
          </a:xfrm>
        </p:spPr>
        <p:txBody>
          <a:bodyPr>
            <a:normAutofit fontScale="25000" lnSpcReduction="20000"/>
          </a:bodyPr>
          <a:lstStyle/>
          <a:p>
            <a:pPr algn="l"/>
            <a:r>
              <a:rPr lang="en-AU" dirty="0">
                <a:solidFill>
                  <a:schemeClr val="bg1"/>
                </a:solidFill>
              </a:rPr>
              <a:t> </a:t>
            </a:r>
            <a:endParaRPr lang="en-US" dirty="0">
              <a:solidFill>
                <a:schemeClr val="bg1"/>
              </a:solidFill>
            </a:endParaRPr>
          </a:p>
          <a:p>
            <a:pPr algn="l"/>
            <a:r>
              <a:rPr lang="en-AU" sz="7200" b="1" dirty="0">
                <a:solidFill>
                  <a:schemeClr val="bg1"/>
                </a:solidFill>
              </a:rPr>
              <a:t>Level 1 – Creating the debate: </a:t>
            </a:r>
            <a:endParaRPr lang="en-US" sz="7200" b="1" dirty="0">
              <a:solidFill>
                <a:schemeClr val="bg1"/>
              </a:solidFill>
            </a:endParaRPr>
          </a:p>
          <a:p>
            <a:pPr algn="l"/>
            <a:r>
              <a:rPr lang="en-AU" sz="7200" b="1" dirty="0" smtClean="0">
                <a:solidFill>
                  <a:schemeClr val="bg1"/>
                </a:solidFill>
              </a:rPr>
              <a:t>Impact </a:t>
            </a:r>
            <a:r>
              <a:rPr lang="en-AU" sz="7200" b="1" dirty="0">
                <a:solidFill>
                  <a:schemeClr val="bg1"/>
                </a:solidFill>
              </a:rPr>
              <a:t>Indicator: A positive environment for change is established among a critical mass of key decision-makers and stakeholders.</a:t>
            </a:r>
            <a:endParaRPr lang="en-US" sz="7200" b="1" dirty="0">
              <a:solidFill>
                <a:schemeClr val="bg1"/>
              </a:solidFill>
            </a:endParaRPr>
          </a:p>
          <a:p>
            <a:pPr algn="l"/>
            <a:r>
              <a:rPr lang="en-AU" sz="7200" dirty="0">
                <a:solidFill>
                  <a:schemeClr val="bg1"/>
                </a:solidFill>
              </a:rPr>
              <a:t> </a:t>
            </a:r>
            <a:endParaRPr lang="en-US" sz="7200" dirty="0">
              <a:solidFill>
                <a:schemeClr val="bg1"/>
              </a:solidFill>
            </a:endParaRPr>
          </a:p>
          <a:p>
            <a:pPr algn="l"/>
            <a:r>
              <a:rPr lang="en-AU" sz="7200" b="1" dirty="0">
                <a:solidFill>
                  <a:schemeClr val="bg1"/>
                </a:solidFill>
              </a:rPr>
              <a:t>Level 2 – Influencing opinion:</a:t>
            </a:r>
            <a:endParaRPr lang="en-US" sz="7200" b="1" dirty="0">
              <a:solidFill>
                <a:schemeClr val="bg1"/>
              </a:solidFill>
            </a:endParaRPr>
          </a:p>
          <a:p>
            <a:pPr algn="l"/>
            <a:r>
              <a:rPr lang="en-AU" sz="7200" b="1" dirty="0" smtClean="0">
                <a:solidFill>
                  <a:schemeClr val="bg1"/>
                </a:solidFill>
              </a:rPr>
              <a:t>Impact </a:t>
            </a:r>
            <a:r>
              <a:rPr lang="en-AU" sz="7200" b="1" dirty="0">
                <a:solidFill>
                  <a:schemeClr val="bg1"/>
                </a:solidFill>
              </a:rPr>
              <a:t>Indicator: An active and engaged constituency for positive change in policy, practice or procedures is established.</a:t>
            </a:r>
            <a:endParaRPr lang="en-US" sz="7200" b="1" dirty="0">
              <a:solidFill>
                <a:schemeClr val="bg1"/>
              </a:solidFill>
            </a:endParaRPr>
          </a:p>
          <a:p>
            <a:pPr algn="l"/>
            <a:r>
              <a:rPr lang="en-AU" sz="7200" dirty="0">
                <a:solidFill>
                  <a:schemeClr val="bg1"/>
                </a:solidFill>
              </a:rPr>
              <a:t> </a:t>
            </a:r>
            <a:endParaRPr lang="en-US" sz="7200" dirty="0">
              <a:solidFill>
                <a:schemeClr val="bg1"/>
              </a:solidFill>
            </a:endParaRPr>
          </a:p>
          <a:p>
            <a:pPr algn="l"/>
            <a:r>
              <a:rPr lang="en-AU" sz="7200" b="1" dirty="0">
                <a:solidFill>
                  <a:schemeClr val="bg1"/>
                </a:solidFill>
              </a:rPr>
              <a:t>Level 3 – Measurable results</a:t>
            </a:r>
            <a:endParaRPr lang="en-US" sz="7200" b="1" dirty="0">
              <a:solidFill>
                <a:schemeClr val="bg1"/>
              </a:solidFill>
            </a:endParaRPr>
          </a:p>
          <a:p>
            <a:pPr algn="l"/>
            <a:r>
              <a:rPr lang="en-AU" sz="7200" b="1" dirty="0" smtClean="0">
                <a:solidFill>
                  <a:schemeClr val="bg1"/>
                </a:solidFill>
              </a:rPr>
              <a:t>Impact </a:t>
            </a:r>
            <a:r>
              <a:rPr lang="en-AU" sz="7200" b="1" dirty="0">
                <a:solidFill>
                  <a:schemeClr val="bg1"/>
                </a:solidFill>
              </a:rPr>
              <a:t>indicator: Changes in the policies, practices and procedures of key institutions, stakeholders or markets.</a:t>
            </a:r>
            <a:endParaRPr lang="en-US" sz="7200" b="1" dirty="0">
              <a:solidFill>
                <a:schemeClr val="bg1"/>
              </a:solidFill>
            </a:endParaRPr>
          </a:p>
          <a:p>
            <a:pPr algn="l"/>
            <a:endParaRPr lang="en-US" sz="7200" dirty="0">
              <a:solidFill>
                <a:schemeClr val="bg1"/>
              </a:solidFill>
            </a:endParaRPr>
          </a:p>
          <a:p>
            <a:pPr algn="l"/>
            <a:r>
              <a:rPr lang="en-AU" sz="7200" b="1" dirty="0">
                <a:solidFill>
                  <a:schemeClr val="bg1"/>
                </a:solidFill>
              </a:rPr>
              <a:t>Level 4 – Sustainable outcomes</a:t>
            </a:r>
            <a:endParaRPr lang="en-US" sz="7200" b="1" dirty="0">
              <a:solidFill>
                <a:schemeClr val="bg1"/>
              </a:solidFill>
            </a:endParaRPr>
          </a:p>
          <a:p>
            <a:pPr algn="l"/>
            <a:r>
              <a:rPr lang="en-AU" sz="7200" b="1" dirty="0" smtClean="0">
                <a:solidFill>
                  <a:schemeClr val="bg1"/>
                </a:solidFill>
              </a:rPr>
              <a:t>Impact </a:t>
            </a:r>
            <a:r>
              <a:rPr lang="en-AU" sz="7200" b="1" dirty="0">
                <a:solidFill>
                  <a:schemeClr val="bg1"/>
                </a:solidFill>
              </a:rPr>
              <a:t>indicator: Sustainable changes in the status of biodiversity components (e.g. species recovery, threatening process mitigated successfully).</a:t>
            </a:r>
            <a:endParaRPr lang="en-US" sz="7200" b="1" dirty="0">
              <a:solidFill>
                <a:schemeClr val="bg1"/>
              </a:solidFill>
            </a:endParaRPr>
          </a:p>
          <a:p>
            <a:pPr algn="l"/>
            <a:r>
              <a:rPr lang="en-AU" sz="7200" dirty="0">
                <a:solidFill>
                  <a:schemeClr val="bg1"/>
                </a:solidFill>
              </a:rPr>
              <a:t> </a:t>
            </a:r>
            <a:endParaRPr lang="en-US" sz="7200" dirty="0">
              <a:solidFill>
                <a:schemeClr val="bg1"/>
              </a:solidFill>
            </a:endParaRPr>
          </a:p>
          <a:p>
            <a:pPr algn="l"/>
            <a:endParaRPr lang="en-US" dirty="0">
              <a:solidFill>
                <a:schemeClr val="bg1"/>
              </a:solidFill>
            </a:endParaRPr>
          </a:p>
        </p:txBody>
      </p:sp>
      <p:sp>
        <p:nvSpPr>
          <p:cNvPr id="5" name="Subtitle 2"/>
          <p:cNvSpPr>
            <a:spLocks noGrp="1"/>
          </p:cNvSpPr>
          <p:nvPr>
            <p:ph type="ctrTitle"/>
          </p:nvPr>
        </p:nvSpPr>
        <p:spPr>
          <a:xfrm>
            <a:off x="762000" y="5029200"/>
            <a:ext cx="7772400" cy="1470025"/>
          </a:xfrm>
        </p:spPr>
        <p:txBody>
          <a:bodyPr>
            <a:normAutofit/>
          </a:bodyPr>
          <a:lstStyle/>
          <a:p>
            <a:pPr lvl="0" algn="l"/>
            <a:r>
              <a:rPr lang="en-US" sz="1400" dirty="0">
                <a:solidFill>
                  <a:schemeClr val="bg1"/>
                </a:solidFill>
              </a:rPr>
              <a:t>Each level is cumulative – i.e. achieving at one level is assumed to require a high level of achievement in each of the lower levels.</a:t>
            </a:r>
          </a:p>
          <a:p>
            <a:pPr lvl="0" algn="l"/>
            <a:r>
              <a:rPr lang="en-US" sz="1400" dirty="0">
                <a:solidFill>
                  <a:schemeClr val="bg1"/>
                </a:solidFill>
              </a:rPr>
              <a:t>Achievements can be made simultaneously at several levels of impact. It is likely however that higher levels impacts will substantially be built on lower levels.</a:t>
            </a:r>
          </a:p>
          <a:p>
            <a:pPr lvl="0" algn="l"/>
            <a:r>
              <a:rPr lang="en-US" sz="1400" dirty="0">
                <a:solidFill>
                  <a:schemeClr val="bg1"/>
                </a:solidFill>
              </a:rPr>
              <a:t>There is likely to be a “tipping point” before progress can be made at the higher level.</a:t>
            </a:r>
          </a:p>
          <a:p>
            <a:pPr lvl="0" algn="l"/>
            <a:r>
              <a:rPr lang="en-US" sz="1400" dirty="0">
                <a:solidFill>
                  <a:schemeClr val="bg1"/>
                </a:solidFill>
              </a:rPr>
              <a:t>Outcomes at Level 4 must be in terms of real and long-term changes in the environment.</a:t>
            </a:r>
          </a:p>
          <a:p>
            <a:pPr algn="l"/>
            <a:endParaRPr lang="en-US" sz="1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6173.JPG"/>
          <p:cNvPicPr>
            <a:picLocks noChangeAspect="1"/>
          </p:cNvPicPr>
          <p:nvPr/>
        </p:nvPicPr>
        <p:blipFill>
          <a:blip r:embed="rId2"/>
          <a:stretch>
            <a:fillRect/>
          </a:stretch>
        </p:blipFill>
        <p:spPr>
          <a:xfrm>
            <a:off x="-80873" y="0"/>
            <a:ext cx="9305746" cy="6858000"/>
          </a:xfrm>
          <a:prstGeom prst="rect">
            <a:avLst/>
          </a:prstGeom>
        </p:spPr>
      </p:pic>
      <p:sp>
        <p:nvSpPr>
          <p:cNvPr id="2" name="Title 1"/>
          <p:cNvSpPr>
            <a:spLocks noGrp="1"/>
          </p:cNvSpPr>
          <p:nvPr>
            <p:ph type="title"/>
          </p:nvPr>
        </p:nvSpPr>
        <p:spPr>
          <a:xfrm>
            <a:off x="457200" y="428612"/>
            <a:ext cx="8229600" cy="1143000"/>
          </a:xfrm>
        </p:spPr>
        <p:txBody>
          <a:bodyPr/>
          <a:lstStyle/>
          <a:p>
            <a:r>
              <a:rPr lang="en-US" dirty="0" smtClean="0">
                <a:solidFill>
                  <a:schemeClr val="bg1"/>
                </a:solidFill>
              </a:rPr>
              <a:t>Measuring Framework</a:t>
            </a:r>
            <a:endParaRPr lang="en-US" dirty="0">
              <a:solidFill>
                <a:schemeClr val="bg1"/>
              </a:solidFill>
            </a:endParaRPr>
          </a:p>
        </p:txBody>
      </p:sp>
      <p:graphicFrame>
        <p:nvGraphicFramePr>
          <p:cNvPr id="4" name="Object 2"/>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topnews.in/files/goafest.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5108" y="0"/>
            <a:ext cx="110724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1285852" y="5000636"/>
            <a:ext cx="6643734" cy="1143008"/>
          </a:xfrm>
          <a:solidFill>
            <a:schemeClr val="accent1">
              <a:alpha val="67000"/>
            </a:schemeClr>
          </a:solidFill>
        </p:spPr>
        <p:txBody>
          <a:bodyPr>
            <a:normAutofit fontScale="90000"/>
          </a:bodyPr>
          <a:lstStyle/>
          <a:p>
            <a:r>
              <a:rPr lang="en-US" dirty="0" smtClean="0">
                <a:solidFill>
                  <a:schemeClr val="bg1"/>
                </a:solidFill>
              </a:rPr>
              <a:t>Please </a:t>
            </a:r>
            <a:r>
              <a:rPr lang="en-US" dirty="0" smtClean="0">
                <a:solidFill>
                  <a:schemeClr val="bg1"/>
                </a:solidFill>
              </a:rPr>
              <a:t>help</a:t>
            </a:r>
            <a:br>
              <a:rPr lang="en-US" dirty="0" smtClean="0">
                <a:solidFill>
                  <a:schemeClr val="bg1"/>
                </a:solidFill>
              </a:rPr>
            </a:br>
            <a:r>
              <a:rPr lang="en-US" dirty="0" smtClean="0">
                <a:solidFill>
                  <a:schemeClr val="bg1"/>
                </a:solidFill>
              </a:rPr>
              <a:t>www.panda.org/coraltriangle</a:t>
            </a:r>
            <a:endParaRPr lang="en-US"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TotalTime>
  <Words>507</Words>
  <Application>Microsoft Office PowerPoint</Application>
  <PresentationFormat>On-screen Show (4:3)</PresentationFormat>
  <Paragraphs>82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Monitoring by NGOs for marine conservation management  –  examples from Indonesia</vt:lpstr>
      <vt:lpstr>Disclaimer</vt:lpstr>
      <vt:lpstr>Measuring for marine management</vt:lpstr>
      <vt:lpstr>Some common observations</vt:lpstr>
      <vt:lpstr>Relevance of  Time and Space</vt:lpstr>
      <vt:lpstr>Relevance of  Time and Space</vt:lpstr>
      <vt:lpstr>Relevance of logistics and resources</vt:lpstr>
      <vt:lpstr>Some lessons </vt:lpstr>
      <vt:lpstr>Each level is cumulative – i.e. achieving at one level is assumed to require a high level of achievement in each of the lower levels. Achievements can be made simultaneously at several levels of impact. It is likely however that higher levels impacts will substantially be built on lower levels. There is likely to be a “tipping point” before progress can be made at the higher level. Outcomes at Level 4 must be in terms of real and long-term changes in the environment. </vt:lpstr>
      <vt:lpstr>Measuring Framework</vt:lpstr>
      <vt:lpstr>Please help www.panda.org/coraltriangle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All User</cp:lastModifiedBy>
  <cp:revision>83</cp:revision>
  <dcterms:created xsi:type="dcterms:W3CDTF">2012-07-06T04:21:44Z</dcterms:created>
  <dcterms:modified xsi:type="dcterms:W3CDTF">2012-07-07T06:51:24Z</dcterms:modified>
</cp:coreProperties>
</file>